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7" r:id="rId2"/>
    <p:sldId id="480" r:id="rId3"/>
    <p:sldId id="481" r:id="rId4"/>
    <p:sldId id="482" r:id="rId5"/>
    <p:sldId id="483" r:id="rId6"/>
    <p:sldId id="484" r:id="rId7"/>
    <p:sldId id="485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5" r:id="rId16"/>
    <p:sldId id="28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FF"/>
    <a:srgbClr val="003366"/>
    <a:srgbClr val="FF6600"/>
    <a:srgbClr val="92D050"/>
    <a:srgbClr val="FF66CC"/>
    <a:srgbClr val="D60093"/>
    <a:srgbClr val="0094C8"/>
    <a:srgbClr val="000066"/>
    <a:srgbClr val="2F6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5" autoAdjust="0"/>
    <p:restoredTop sz="94660"/>
  </p:normalViewPr>
  <p:slideViewPr>
    <p:cSldViewPr>
      <p:cViewPr varScale="1">
        <p:scale>
          <a:sx n="115" d="100"/>
          <a:sy n="115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0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6DEED-1B6E-4136-973A-1590403DEA1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5B954FF-B3E6-4BF8-9394-8615F8B01F34}">
      <dgm:prSet phldrT="[Text]"/>
      <dgm:spPr/>
      <dgm:t>
        <a:bodyPr/>
        <a:lstStyle/>
        <a:p>
          <a:r>
            <a:rPr lang="en-US" b="1" dirty="0">
              <a:solidFill>
                <a:srgbClr val="FFFFFF"/>
              </a:solidFill>
            </a:rPr>
            <a:t>Client Receives Source Document (Bill, Statement, POS Report, </a:t>
          </a:r>
          <a:r>
            <a:rPr lang="en-US" b="1" dirty="0" smtClean="0">
              <a:solidFill>
                <a:srgbClr val="FFFFFF"/>
              </a:solidFill>
            </a:rPr>
            <a:t>etc.)</a:t>
          </a:r>
          <a:endParaRPr lang="en-US" b="1" dirty="0">
            <a:solidFill>
              <a:srgbClr val="FFFFFF"/>
            </a:solidFill>
          </a:endParaRPr>
        </a:p>
      </dgm:t>
    </dgm:pt>
    <dgm:pt modelId="{9F194495-791E-4155-A9ED-925A54D1331C}" type="parTrans" cxnId="{375A40FD-E1DB-4496-92DD-DCAAC2FF83F6}">
      <dgm:prSet/>
      <dgm:spPr/>
      <dgm:t>
        <a:bodyPr/>
        <a:lstStyle/>
        <a:p>
          <a:endParaRPr lang="en-US"/>
        </a:p>
      </dgm:t>
    </dgm:pt>
    <dgm:pt modelId="{407ED69F-D479-46B8-B0F6-A84BF24EEED7}" type="sibTrans" cxnId="{375A40FD-E1DB-4496-92DD-DCAAC2FF83F6}">
      <dgm:prSet/>
      <dgm:spPr/>
      <dgm:t>
        <a:bodyPr/>
        <a:lstStyle/>
        <a:p>
          <a:endParaRPr lang="en-US"/>
        </a:p>
      </dgm:t>
    </dgm:pt>
    <dgm:pt modelId="{1A229C4C-4121-411B-8987-4E5FF0391493}">
      <dgm:prSet phldrT="[Text]"/>
      <dgm:spPr/>
      <dgm:t>
        <a:bodyPr/>
        <a:lstStyle/>
        <a:p>
          <a:r>
            <a:rPr lang="en-US" b="1" dirty="0">
              <a:solidFill>
                <a:srgbClr val="FFFFFF"/>
              </a:solidFill>
            </a:rPr>
            <a:t>Document Received and "Named" by DOT (document technicians) </a:t>
          </a:r>
        </a:p>
      </dgm:t>
    </dgm:pt>
    <dgm:pt modelId="{0B946F86-8F82-499C-9F44-C252B5D88E36}" type="parTrans" cxnId="{E02E0CE9-B3B2-48AB-9B25-91BFB1857121}">
      <dgm:prSet/>
      <dgm:spPr/>
      <dgm:t>
        <a:bodyPr/>
        <a:lstStyle/>
        <a:p>
          <a:endParaRPr lang="en-US"/>
        </a:p>
      </dgm:t>
    </dgm:pt>
    <dgm:pt modelId="{AF7BEEAB-2429-409F-BF6C-E69C3B917705}" type="sibTrans" cxnId="{E02E0CE9-B3B2-48AB-9B25-91BFB1857121}">
      <dgm:prSet/>
      <dgm:spPr/>
      <dgm:t>
        <a:bodyPr/>
        <a:lstStyle/>
        <a:p>
          <a:endParaRPr lang="en-US"/>
        </a:p>
      </dgm:t>
    </dgm:pt>
    <dgm:pt modelId="{E97DA90F-6D9B-49C0-A5E0-E8CCB35ADAC3}">
      <dgm:prSet phldrT="[Text]"/>
      <dgm:spPr/>
      <dgm:t>
        <a:bodyPr/>
        <a:lstStyle/>
        <a:p>
          <a:r>
            <a:rPr lang="en-US" b="1" dirty="0">
              <a:solidFill>
                <a:srgbClr val="FFFFFF"/>
              </a:solidFill>
            </a:rPr>
            <a:t>DOT Sends to Data Entry Technician</a:t>
          </a:r>
        </a:p>
      </dgm:t>
    </dgm:pt>
    <dgm:pt modelId="{48C767BF-86BD-49B6-8549-E67C51CD385A}" type="parTrans" cxnId="{FEF372A5-B9E1-4DCF-9734-58CEC1CE595A}">
      <dgm:prSet/>
      <dgm:spPr/>
      <dgm:t>
        <a:bodyPr/>
        <a:lstStyle/>
        <a:p>
          <a:endParaRPr lang="en-US"/>
        </a:p>
      </dgm:t>
    </dgm:pt>
    <dgm:pt modelId="{DB7F87D1-A491-4080-AB61-A146AACCA68B}" type="sibTrans" cxnId="{FEF372A5-B9E1-4DCF-9734-58CEC1CE595A}">
      <dgm:prSet/>
      <dgm:spPr/>
      <dgm:t>
        <a:bodyPr/>
        <a:lstStyle/>
        <a:p>
          <a:endParaRPr lang="en-US"/>
        </a:p>
      </dgm:t>
    </dgm:pt>
    <dgm:pt modelId="{98C5B8B7-EA7F-47AC-93F9-5C89302FDA62}">
      <dgm:prSet phldrT="[Text]"/>
      <dgm:spPr/>
      <dgm:t>
        <a:bodyPr/>
        <a:lstStyle/>
        <a:p>
          <a:r>
            <a:rPr lang="en-US" b="1" dirty="0">
              <a:solidFill>
                <a:srgbClr val="FFFFFF"/>
              </a:solidFill>
            </a:rPr>
            <a:t>Client Scans/Emails Document to Assigned WMS Email Address</a:t>
          </a:r>
        </a:p>
      </dgm:t>
    </dgm:pt>
    <dgm:pt modelId="{E9596F3A-1D0F-4602-8C51-90E37C640E45}" type="parTrans" cxnId="{35C49241-BE20-4752-AE61-9D15DFB8B995}">
      <dgm:prSet/>
      <dgm:spPr/>
      <dgm:t>
        <a:bodyPr/>
        <a:lstStyle/>
        <a:p>
          <a:endParaRPr lang="en-US"/>
        </a:p>
      </dgm:t>
    </dgm:pt>
    <dgm:pt modelId="{2B9E94A3-5C38-423F-8A32-5AE6F89A160D}" type="sibTrans" cxnId="{35C49241-BE20-4752-AE61-9D15DFB8B995}">
      <dgm:prSet/>
      <dgm:spPr/>
      <dgm:t>
        <a:bodyPr/>
        <a:lstStyle/>
        <a:p>
          <a:endParaRPr lang="en-US"/>
        </a:p>
      </dgm:t>
    </dgm:pt>
    <dgm:pt modelId="{0194B0E2-E693-4B8D-A268-9BBACF8EBD48}" type="pres">
      <dgm:prSet presAssocID="{D9D6DEED-1B6E-4136-973A-1590403DEA1E}" presName="CompostProcess" presStyleCnt="0">
        <dgm:presLayoutVars>
          <dgm:dir/>
          <dgm:resizeHandles val="exact"/>
        </dgm:presLayoutVars>
      </dgm:prSet>
      <dgm:spPr/>
    </dgm:pt>
    <dgm:pt modelId="{754D3EC4-034E-4918-B841-4C41DD3198A2}" type="pres">
      <dgm:prSet presAssocID="{D9D6DEED-1B6E-4136-973A-1590403DEA1E}" presName="arrow" presStyleLbl="bgShp" presStyleIdx="0" presStyleCnt="1"/>
      <dgm:spPr/>
      <dgm:t>
        <a:bodyPr/>
        <a:lstStyle/>
        <a:p>
          <a:endParaRPr lang="en-US"/>
        </a:p>
      </dgm:t>
    </dgm:pt>
    <dgm:pt modelId="{09100A3E-9533-4FAE-8B18-66C2B31FC811}" type="pres">
      <dgm:prSet presAssocID="{D9D6DEED-1B6E-4136-973A-1590403DEA1E}" presName="linearProcess" presStyleCnt="0"/>
      <dgm:spPr/>
    </dgm:pt>
    <dgm:pt modelId="{C20517EE-F3CD-46C3-BAFC-0AF83EE8CA2A}" type="pres">
      <dgm:prSet presAssocID="{25B954FF-B3E6-4BF8-9394-8615F8B01F34}" presName="textNode" presStyleLbl="node1" presStyleIdx="0" presStyleCnt="4" custLinFactNeighborX="28854" custLinFactNeighborY="2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E49F8-48A1-4298-B95E-A19BC07B83A4}" type="pres">
      <dgm:prSet presAssocID="{407ED69F-D479-46B8-B0F6-A84BF24EEED7}" presName="sibTrans" presStyleCnt="0"/>
      <dgm:spPr/>
    </dgm:pt>
    <dgm:pt modelId="{DD61A708-1097-46C6-A422-95B9667F881D}" type="pres">
      <dgm:prSet presAssocID="{98C5B8B7-EA7F-47AC-93F9-5C89302FDA6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3CE11-BEC2-402E-9833-6E575B8BB26D}" type="pres">
      <dgm:prSet presAssocID="{2B9E94A3-5C38-423F-8A32-5AE6F89A160D}" presName="sibTrans" presStyleCnt="0"/>
      <dgm:spPr/>
    </dgm:pt>
    <dgm:pt modelId="{566FB335-2ADA-4D0F-B291-3EFC3C5D55F8}" type="pres">
      <dgm:prSet presAssocID="{1A229C4C-4121-411B-8987-4E5FF0391493}" presName="textNode" presStyleLbl="node1" presStyleIdx="2" presStyleCnt="4" custLinFactNeighborX="-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3B1AD-9701-4583-89F7-DF568EB3D7D3}" type="pres">
      <dgm:prSet presAssocID="{AF7BEEAB-2429-409F-BF6C-E69C3B917705}" presName="sibTrans" presStyleCnt="0"/>
      <dgm:spPr/>
    </dgm:pt>
    <dgm:pt modelId="{F06480F7-DB89-4666-861F-4AA088BF43B6}" type="pres">
      <dgm:prSet presAssocID="{E97DA90F-6D9B-49C0-A5E0-E8CCB35ADAC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A40FD-E1DB-4496-92DD-DCAAC2FF83F6}" srcId="{D9D6DEED-1B6E-4136-973A-1590403DEA1E}" destId="{25B954FF-B3E6-4BF8-9394-8615F8B01F34}" srcOrd="0" destOrd="0" parTransId="{9F194495-791E-4155-A9ED-925A54D1331C}" sibTransId="{407ED69F-D479-46B8-B0F6-A84BF24EEED7}"/>
    <dgm:cxn modelId="{35C49241-BE20-4752-AE61-9D15DFB8B995}" srcId="{D9D6DEED-1B6E-4136-973A-1590403DEA1E}" destId="{98C5B8B7-EA7F-47AC-93F9-5C89302FDA62}" srcOrd="1" destOrd="0" parTransId="{E9596F3A-1D0F-4602-8C51-90E37C640E45}" sibTransId="{2B9E94A3-5C38-423F-8A32-5AE6F89A160D}"/>
    <dgm:cxn modelId="{5C81303F-1AA2-49CD-9FA6-64507FA17998}" type="presOf" srcId="{25B954FF-B3E6-4BF8-9394-8615F8B01F34}" destId="{C20517EE-F3CD-46C3-BAFC-0AF83EE8CA2A}" srcOrd="0" destOrd="0" presId="urn:microsoft.com/office/officeart/2005/8/layout/hProcess9"/>
    <dgm:cxn modelId="{E02E0CE9-B3B2-48AB-9B25-91BFB1857121}" srcId="{D9D6DEED-1B6E-4136-973A-1590403DEA1E}" destId="{1A229C4C-4121-411B-8987-4E5FF0391493}" srcOrd="2" destOrd="0" parTransId="{0B946F86-8F82-499C-9F44-C252B5D88E36}" sibTransId="{AF7BEEAB-2429-409F-BF6C-E69C3B917705}"/>
    <dgm:cxn modelId="{77AF49F7-002A-4603-ACCE-E36C8075B9CA}" type="presOf" srcId="{1A229C4C-4121-411B-8987-4E5FF0391493}" destId="{566FB335-2ADA-4D0F-B291-3EFC3C5D55F8}" srcOrd="0" destOrd="0" presId="urn:microsoft.com/office/officeart/2005/8/layout/hProcess9"/>
    <dgm:cxn modelId="{9EE84D2B-D5C2-4934-8FBF-1D6040BDA7DD}" type="presOf" srcId="{E97DA90F-6D9B-49C0-A5E0-E8CCB35ADAC3}" destId="{F06480F7-DB89-4666-861F-4AA088BF43B6}" srcOrd="0" destOrd="0" presId="urn:microsoft.com/office/officeart/2005/8/layout/hProcess9"/>
    <dgm:cxn modelId="{3526F494-CD18-4D95-9340-E362E26C2551}" type="presOf" srcId="{D9D6DEED-1B6E-4136-973A-1590403DEA1E}" destId="{0194B0E2-E693-4B8D-A268-9BBACF8EBD48}" srcOrd="0" destOrd="0" presId="urn:microsoft.com/office/officeart/2005/8/layout/hProcess9"/>
    <dgm:cxn modelId="{FEF372A5-B9E1-4DCF-9734-58CEC1CE595A}" srcId="{D9D6DEED-1B6E-4136-973A-1590403DEA1E}" destId="{E97DA90F-6D9B-49C0-A5E0-E8CCB35ADAC3}" srcOrd="3" destOrd="0" parTransId="{48C767BF-86BD-49B6-8549-E67C51CD385A}" sibTransId="{DB7F87D1-A491-4080-AB61-A146AACCA68B}"/>
    <dgm:cxn modelId="{1102417D-4F9C-41F7-93B4-7DBB301BEA28}" type="presOf" srcId="{98C5B8B7-EA7F-47AC-93F9-5C89302FDA62}" destId="{DD61A708-1097-46C6-A422-95B9667F881D}" srcOrd="0" destOrd="0" presId="urn:microsoft.com/office/officeart/2005/8/layout/hProcess9"/>
    <dgm:cxn modelId="{A7C1C0CE-CC10-4EAC-AB4A-508162E6AE10}" type="presParOf" srcId="{0194B0E2-E693-4B8D-A268-9BBACF8EBD48}" destId="{754D3EC4-034E-4918-B841-4C41DD3198A2}" srcOrd="0" destOrd="0" presId="urn:microsoft.com/office/officeart/2005/8/layout/hProcess9"/>
    <dgm:cxn modelId="{9D913383-3FFE-4AA3-B25C-BDC4B34DB139}" type="presParOf" srcId="{0194B0E2-E693-4B8D-A268-9BBACF8EBD48}" destId="{09100A3E-9533-4FAE-8B18-66C2B31FC811}" srcOrd="1" destOrd="0" presId="urn:microsoft.com/office/officeart/2005/8/layout/hProcess9"/>
    <dgm:cxn modelId="{6E0D8DCD-F2DB-4331-9B17-77C74C6375EA}" type="presParOf" srcId="{09100A3E-9533-4FAE-8B18-66C2B31FC811}" destId="{C20517EE-F3CD-46C3-BAFC-0AF83EE8CA2A}" srcOrd="0" destOrd="0" presId="urn:microsoft.com/office/officeart/2005/8/layout/hProcess9"/>
    <dgm:cxn modelId="{8F483D0E-7D27-4552-B036-448663AB08D5}" type="presParOf" srcId="{09100A3E-9533-4FAE-8B18-66C2B31FC811}" destId="{BA3E49F8-48A1-4298-B95E-A19BC07B83A4}" srcOrd="1" destOrd="0" presId="urn:microsoft.com/office/officeart/2005/8/layout/hProcess9"/>
    <dgm:cxn modelId="{E27CAC77-EABD-450F-AC3E-345C89DD41B8}" type="presParOf" srcId="{09100A3E-9533-4FAE-8B18-66C2B31FC811}" destId="{DD61A708-1097-46C6-A422-95B9667F881D}" srcOrd="2" destOrd="0" presId="urn:microsoft.com/office/officeart/2005/8/layout/hProcess9"/>
    <dgm:cxn modelId="{069E9B9F-5CC6-4E64-88B1-58623F34042A}" type="presParOf" srcId="{09100A3E-9533-4FAE-8B18-66C2B31FC811}" destId="{EC63CE11-BEC2-402E-9833-6E575B8BB26D}" srcOrd="3" destOrd="0" presId="urn:microsoft.com/office/officeart/2005/8/layout/hProcess9"/>
    <dgm:cxn modelId="{B1BD6FDD-7726-4148-83D0-F6D90097D89D}" type="presParOf" srcId="{09100A3E-9533-4FAE-8B18-66C2B31FC811}" destId="{566FB335-2ADA-4D0F-B291-3EFC3C5D55F8}" srcOrd="4" destOrd="0" presId="urn:microsoft.com/office/officeart/2005/8/layout/hProcess9"/>
    <dgm:cxn modelId="{551354F8-6278-43D7-838B-3815F00F862E}" type="presParOf" srcId="{09100A3E-9533-4FAE-8B18-66C2B31FC811}" destId="{6F93B1AD-9701-4583-89F7-DF568EB3D7D3}" srcOrd="5" destOrd="0" presId="urn:microsoft.com/office/officeart/2005/8/layout/hProcess9"/>
    <dgm:cxn modelId="{E743968E-1EF2-49BF-B1E5-45AD53F35E7D}" type="presParOf" srcId="{09100A3E-9533-4FAE-8B18-66C2B31FC811}" destId="{F06480F7-DB89-4666-861F-4AA088BF43B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6DEED-1B6E-4136-973A-1590403DEA1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5B954FF-B3E6-4BF8-9394-8615F8B01F34}">
      <dgm:prSet phldrT="[Text]"/>
      <dgm:spPr/>
      <dgm:t>
        <a:bodyPr/>
        <a:lstStyle/>
        <a:p>
          <a:r>
            <a:rPr lang="en-US" b="1" dirty="0">
              <a:solidFill>
                <a:srgbClr val="FFFFFF"/>
              </a:solidFill>
            </a:rPr>
            <a:t>Data Entry Technician Enters Transaction to QuickBooks</a:t>
          </a:r>
        </a:p>
      </dgm:t>
    </dgm:pt>
    <dgm:pt modelId="{9F194495-791E-4155-A9ED-925A54D1331C}" type="parTrans" cxnId="{375A40FD-E1DB-4496-92DD-DCAAC2FF83F6}">
      <dgm:prSet/>
      <dgm:spPr/>
      <dgm:t>
        <a:bodyPr/>
        <a:lstStyle/>
        <a:p>
          <a:endParaRPr lang="en-US"/>
        </a:p>
      </dgm:t>
    </dgm:pt>
    <dgm:pt modelId="{407ED69F-D479-46B8-B0F6-A84BF24EEED7}" type="sibTrans" cxnId="{375A40FD-E1DB-4496-92DD-DCAAC2FF83F6}">
      <dgm:prSet/>
      <dgm:spPr/>
      <dgm:t>
        <a:bodyPr/>
        <a:lstStyle/>
        <a:p>
          <a:endParaRPr lang="en-US"/>
        </a:p>
      </dgm:t>
    </dgm:pt>
    <dgm:pt modelId="{1A229C4C-4121-411B-8987-4E5FF0391493}">
      <dgm:prSet phldrT="[Text]"/>
      <dgm:spPr/>
      <dgm:t>
        <a:bodyPr/>
        <a:lstStyle/>
        <a:p>
          <a:r>
            <a:rPr lang="en-US" b="1" dirty="0">
              <a:solidFill>
                <a:srgbClr val="FFFFFF"/>
              </a:solidFill>
            </a:rPr>
            <a:t>Accountant Can:  Close; Send Back to Tec; Send to Client for Clarification</a:t>
          </a:r>
        </a:p>
      </dgm:t>
    </dgm:pt>
    <dgm:pt modelId="{0B946F86-8F82-499C-9F44-C252B5D88E36}" type="parTrans" cxnId="{E02E0CE9-B3B2-48AB-9B25-91BFB1857121}">
      <dgm:prSet/>
      <dgm:spPr/>
      <dgm:t>
        <a:bodyPr/>
        <a:lstStyle/>
        <a:p>
          <a:endParaRPr lang="en-US"/>
        </a:p>
      </dgm:t>
    </dgm:pt>
    <dgm:pt modelId="{AF7BEEAB-2429-409F-BF6C-E69C3B917705}" type="sibTrans" cxnId="{E02E0CE9-B3B2-48AB-9B25-91BFB1857121}">
      <dgm:prSet/>
      <dgm:spPr/>
      <dgm:t>
        <a:bodyPr/>
        <a:lstStyle/>
        <a:p>
          <a:endParaRPr lang="en-US"/>
        </a:p>
      </dgm:t>
    </dgm:pt>
    <dgm:pt modelId="{E97DA90F-6D9B-49C0-A5E0-E8CCB35ADAC3}">
      <dgm:prSet phldrT="[Text]"/>
      <dgm:spPr/>
      <dgm:t>
        <a:bodyPr/>
        <a:lstStyle/>
        <a:p>
          <a:r>
            <a:rPr lang="en-US" b="1" dirty="0">
              <a:solidFill>
                <a:srgbClr val="FFFFFF"/>
              </a:solidFill>
            </a:rPr>
            <a:t>Document Sent up WorkFlow Line</a:t>
          </a:r>
        </a:p>
      </dgm:t>
    </dgm:pt>
    <dgm:pt modelId="{48C767BF-86BD-49B6-8549-E67C51CD385A}" type="parTrans" cxnId="{FEF372A5-B9E1-4DCF-9734-58CEC1CE595A}">
      <dgm:prSet/>
      <dgm:spPr/>
      <dgm:t>
        <a:bodyPr/>
        <a:lstStyle/>
        <a:p>
          <a:endParaRPr lang="en-US"/>
        </a:p>
      </dgm:t>
    </dgm:pt>
    <dgm:pt modelId="{DB7F87D1-A491-4080-AB61-A146AACCA68B}" type="sibTrans" cxnId="{FEF372A5-B9E1-4DCF-9734-58CEC1CE595A}">
      <dgm:prSet/>
      <dgm:spPr/>
      <dgm:t>
        <a:bodyPr/>
        <a:lstStyle/>
        <a:p>
          <a:endParaRPr lang="en-US"/>
        </a:p>
      </dgm:t>
    </dgm:pt>
    <dgm:pt modelId="{98C5B8B7-EA7F-47AC-93F9-5C89302FDA62}">
      <dgm:prSet phldrT="[Text]"/>
      <dgm:spPr/>
      <dgm:t>
        <a:bodyPr/>
        <a:lstStyle/>
        <a:p>
          <a:r>
            <a:rPr lang="en-US" b="1" dirty="0">
              <a:solidFill>
                <a:srgbClr val="FFFFFF"/>
              </a:solidFill>
            </a:rPr>
            <a:t>Data Entry Technician Sends To Accountant for Review	</a:t>
          </a:r>
        </a:p>
      </dgm:t>
    </dgm:pt>
    <dgm:pt modelId="{E9596F3A-1D0F-4602-8C51-90E37C640E45}" type="parTrans" cxnId="{35C49241-BE20-4752-AE61-9D15DFB8B995}">
      <dgm:prSet/>
      <dgm:spPr/>
      <dgm:t>
        <a:bodyPr/>
        <a:lstStyle/>
        <a:p>
          <a:endParaRPr lang="en-US"/>
        </a:p>
      </dgm:t>
    </dgm:pt>
    <dgm:pt modelId="{2B9E94A3-5C38-423F-8A32-5AE6F89A160D}" type="sibTrans" cxnId="{35C49241-BE20-4752-AE61-9D15DFB8B995}">
      <dgm:prSet/>
      <dgm:spPr/>
      <dgm:t>
        <a:bodyPr/>
        <a:lstStyle/>
        <a:p>
          <a:endParaRPr lang="en-US"/>
        </a:p>
      </dgm:t>
    </dgm:pt>
    <dgm:pt modelId="{0194B0E2-E693-4B8D-A268-9BBACF8EBD48}" type="pres">
      <dgm:prSet presAssocID="{D9D6DEED-1B6E-4136-973A-1590403DEA1E}" presName="CompostProcess" presStyleCnt="0">
        <dgm:presLayoutVars>
          <dgm:dir/>
          <dgm:resizeHandles val="exact"/>
        </dgm:presLayoutVars>
      </dgm:prSet>
      <dgm:spPr/>
    </dgm:pt>
    <dgm:pt modelId="{754D3EC4-034E-4918-B841-4C41DD3198A2}" type="pres">
      <dgm:prSet presAssocID="{D9D6DEED-1B6E-4136-973A-1590403DEA1E}" presName="arrow" presStyleLbl="bgShp" presStyleIdx="0" presStyleCnt="1"/>
      <dgm:spPr/>
    </dgm:pt>
    <dgm:pt modelId="{09100A3E-9533-4FAE-8B18-66C2B31FC811}" type="pres">
      <dgm:prSet presAssocID="{D9D6DEED-1B6E-4136-973A-1590403DEA1E}" presName="linearProcess" presStyleCnt="0"/>
      <dgm:spPr/>
    </dgm:pt>
    <dgm:pt modelId="{C20517EE-F3CD-46C3-BAFC-0AF83EE8CA2A}" type="pres">
      <dgm:prSet presAssocID="{25B954FF-B3E6-4BF8-9394-8615F8B01F34}" presName="textNode" presStyleLbl="node1" presStyleIdx="0" presStyleCnt="4" custLinFactNeighborX="28854" custLinFactNeighborY="2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E49F8-48A1-4298-B95E-A19BC07B83A4}" type="pres">
      <dgm:prSet presAssocID="{407ED69F-D479-46B8-B0F6-A84BF24EEED7}" presName="sibTrans" presStyleCnt="0"/>
      <dgm:spPr/>
    </dgm:pt>
    <dgm:pt modelId="{DD61A708-1097-46C6-A422-95B9667F881D}" type="pres">
      <dgm:prSet presAssocID="{98C5B8B7-EA7F-47AC-93F9-5C89302FDA6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3CE11-BEC2-402E-9833-6E575B8BB26D}" type="pres">
      <dgm:prSet presAssocID="{2B9E94A3-5C38-423F-8A32-5AE6F89A160D}" presName="sibTrans" presStyleCnt="0"/>
      <dgm:spPr/>
    </dgm:pt>
    <dgm:pt modelId="{566FB335-2ADA-4D0F-B291-3EFC3C5D55F8}" type="pres">
      <dgm:prSet presAssocID="{1A229C4C-4121-411B-8987-4E5FF0391493}" presName="textNode" presStyleLbl="node1" presStyleIdx="2" presStyleCnt="4" custLinFactNeighborX="-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3B1AD-9701-4583-89F7-DF568EB3D7D3}" type="pres">
      <dgm:prSet presAssocID="{AF7BEEAB-2429-409F-BF6C-E69C3B917705}" presName="sibTrans" presStyleCnt="0"/>
      <dgm:spPr/>
    </dgm:pt>
    <dgm:pt modelId="{F06480F7-DB89-4666-861F-4AA088BF43B6}" type="pres">
      <dgm:prSet presAssocID="{E97DA90F-6D9B-49C0-A5E0-E8CCB35ADAC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67BF8D-BB17-4830-8023-15CB92FC5FF3}" type="presOf" srcId="{E97DA90F-6D9B-49C0-A5E0-E8CCB35ADAC3}" destId="{F06480F7-DB89-4666-861F-4AA088BF43B6}" srcOrd="0" destOrd="0" presId="urn:microsoft.com/office/officeart/2005/8/layout/hProcess9"/>
    <dgm:cxn modelId="{375A40FD-E1DB-4496-92DD-DCAAC2FF83F6}" srcId="{D9D6DEED-1B6E-4136-973A-1590403DEA1E}" destId="{25B954FF-B3E6-4BF8-9394-8615F8B01F34}" srcOrd="0" destOrd="0" parTransId="{9F194495-791E-4155-A9ED-925A54D1331C}" sibTransId="{407ED69F-D479-46B8-B0F6-A84BF24EEED7}"/>
    <dgm:cxn modelId="{35C49241-BE20-4752-AE61-9D15DFB8B995}" srcId="{D9D6DEED-1B6E-4136-973A-1590403DEA1E}" destId="{98C5B8B7-EA7F-47AC-93F9-5C89302FDA62}" srcOrd="1" destOrd="0" parTransId="{E9596F3A-1D0F-4602-8C51-90E37C640E45}" sibTransId="{2B9E94A3-5C38-423F-8A32-5AE6F89A160D}"/>
    <dgm:cxn modelId="{2378128F-5650-4391-BF34-134543D1125C}" type="presOf" srcId="{98C5B8B7-EA7F-47AC-93F9-5C89302FDA62}" destId="{DD61A708-1097-46C6-A422-95B9667F881D}" srcOrd="0" destOrd="0" presId="urn:microsoft.com/office/officeart/2005/8/layout/hProcess9"/>
    <dgm:cxn modelId="{B7853CC9-8568-4647-97B9-7DA60E64C88A}" type="presOf" srcId="{25B954FF-B3E6-4BF8-9394-8615F8B01F34}" destId="{C20517EE-F3CD-46C3-BAFC-0AF83EE8CA2A}" srcOrd="0" destOrd="0" presId="urn:microsoft.com/office/officeart/2005/8/layout/hProcess9"/>
    <dgm:cxn modelId="{F041603D-CD12-4874-8E97-FE6FE8D1430C}" type="presOf" srcId="{1A229C4C-4121-411B-8987-4E5FF0391493}" destId="{566FB335-2ADA-4D0F-B291-3EFC3C5D55F8}" srcOrd="0" destOrd="0" presId="urn:microsoft.com/office/officeart/2005/8/layout/hProcess9"/>
    <dgm:cxn modelId="{E02E0CE9-B3B2-48AB-9B25-91BFB1857121}" srcId="{D9D6DEED-1B6E-4136-973A-1590403DEA1E}" destId="{1A229C4C-4121-411B-8987-4E5FF0391493}" srcOrd="2" destOrd="0" parTransId="{0B946F86-8F82-499C-9F44-C252B5D88E36}" sibTransId="{AF7BEEAB-2429-409F-BF6C-E69C3B917705}"/>
    <dgm:cxn modelId="{F49E8193-95EE-461D-B6F8-D1A0134071AD}" type="presOf" srcId="{D9D6DEED-1B6E-4136-973A-1590403DEA1E}" destId="{0194B0E2-E693-4B8D-A268-9BBACF8EBD48}" srcOrd="0" destOrd="0" presId="urn:microsoft.com/office/officeart/2005/8/layout/hProcess9"/>
    <dgm:cxn modelId="{FEF372A5-B9E1-4DCF-9734-58CEC1CE595A}" srcId="{D9D6DEED-1B6E-4136-973A-1590403DEA1E}" destId="{E97DA90F-6D9B-49C0-A5E0-E8CCB35ADAC3}" srcOrd="3" destOrd="0" parTransId="{48C767BF-86BD-49B6-8549-E67C51CD385A}" sibTransId="{DB7F87D1-A491-4080-AB61-A146AACCA68B}"/>
    <dgm:cxn modelId="{D1437081-E284-455A-87AE-7758E98E03E0}" type="presParOf" srcId="{0194B0E2-E693-4B8D-A268-9BBACF8EBD48}" destId="{754D3EC4-034E-4918-B841-4C41DD3198A2}" srcOrd="0" destOrd="0" presId="urn:microsoft.com/office/officeart/2005/8/layout/hProcess9"/>
    <dgm:cxn modelId="{0E6DC3F1-9982-409A-94FD-241D6AD8C5BB}" type="presParOf" srcId="{0194B0E2-E693-4B8D-A268-9BBACF8EBD48}" destId="{09100A3E-9533-4FAE-8B18-66C2B31FC811}" srcOrd="1" destOrd="0" presId="urn:microsoft.com/office/officeart/2005/8/layout/hProcess9"/>
    <dgm:cxn modelId="{FB8944DF-CB21-4817-B7B7-01B57B463D71}" type="presParOf" srcId="{09100A3E-9533-4FAE-8B18-66C2B31FC811}" destId="{C20517EE-F3CD-46C3-BAFC-0AF83EE8CA2A}" srcOrd="0" destOrd="0" presId="urn:microsoft.com/office/officeart/2005/8/layout/hProcess9"/>
    <dgm:cxn modelId="{8DEFD035-B76F-4A1D-88E6-F25879CD28CE}" type="presParOf" srcId="{09100A3E-9533-4FAE-8B18-66C2B31FC811}" destId="{BA3E49F8-48A1-4298-B95E-A19BC07B83A4}" srcOrd="1" destOrd="0" presId="urn:microsoft.com/office/officeart/2005/8/layout/hProcess9"/>
    <dgm:cxn modelId="{7EDCBB6A-D258-4CD2-B360-B1BED383E22C}" type="presParOf" srcId="{09100A3E-9533-4FAE-8B18-66C2B31FC811}" destId="{DD61A708-1097-46C6-A422-95B9667F881D}" srcOrd="2" destOrd="0" presId="urn:microsoft.com/office/officeart/2005/8/layout/hProcess9"/>
    <dgm:cxn modelId="{D2D795BE-1AE5-4CA7-94F8-78697CE47B7B}" type="presParOf" srcId="{09100A3E-9533-4FAE-8B18-66C2B31FC811}" destId="{EC63CE11-BEC2-402E-9833-6E575B8BB26D}" srcOrd="3" destOrd="0" presId="urn:microsoft.com/office/officeart/2005/8/layout/hProcess9"/>
    <dgm:cxn modelId="{E8133C8B-EC87-431A-B87C-FB5A1E6B2169}" type="presParOf" srcId="{09100A3E-9533-4FAE-8B18-66C2B31FC811}" destId="{566FB335-2ADA-4D0F-B291-3EFC3C5D55F8}" srcOrd="4" destOrd="0" presId="urn:microsoft.com/office/officeart/2005/8/layout/hProcess9"/>
    <dgm:cxn modelId="{C7FAD60F-4356-4E09-A7D1-BD83858E363D}" type="presParOf" srcId="{09100A3E-9533-4FAE-8B18-66C2B31FC811}" destId="{6F93B1AD-9701-4583-89F7-DF568EB3D7D3}" srcOrd="5" destOrd="0" presId="urn:microsoft.com/office/officeart/2005/8/layout/hProcess9"/>
    <dgm:cxn modelId="{8B7A3D8A-A99E-40C5-BA36-5F155B34CF83}" type="presParOf" srcId="{09100A3E-9533-4FAE-8B18-66C2B31FC811}" destId="{F06480F7-DB89-4666-861F-4AA088BF43B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90B99-5794-4AD6-B50A-5ABF1C9116EA}" type="datetimeFigureOut">
              <a:rPr lang="en-US" smtClean="0"/>
              <a:t>7/29/2015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B07E6-96F9-4697-8B25-FD632FAC9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97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31F88A1-3E1D-481A-BC58-35F6579610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5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9"/>
          <p:cNvSpPr>
            <a:spLocks/>
          </p:cNvSpPr>
          <p:nvPr/>
        </p:nvSpPr>
        <p:spPr bwMode="gray">
          <a:xfrm>
            <a:off x="3175" y="6346825"/>
            <a:ext cx="9131300" cy="511175"/>
          </a:xfrm>
          <a:custGeom>
            <a:avLst/>
            <a:gdLst>
              <a:gd name="T0" fmla="*/ 9120188 w 5752"/>
              <a:gd name="T1" fmla="*/ 10362 h 444"/>
              <a:gd name="T2" fmla="*/ 3887788 w 5752"/>
              <a:gd name="T3" fmla="*/ 9210 h 444"/>
              <a:gd name="T4" fmla="*/ 3725863 w 5752"/>
              <a:gd name="T5" fmla="*/ 16118 h 444"/>
              <a:gd name="T6" fmla="*/ 3451225 w 5752"/>
              <a:gd name="T7" fmla="*/ 107070 h 444"/>
              <a:gd name="T8" fmla="*/ 3248025 w 5752"/>
              <a:gd name="T9" fmla="*/ 146214 h 444"/>
              <a:gd name="T10" fmla="*/ 0 w 5752"/>
              <a:gd name="T11" fmla="*/ 137004 h 444"/>
              <a:gd name="T12" fmla="*/ 0 w 5752"/>
              <a:gd name="T13" fmla="*/ 511175 h 444"/>
              <a:gd name="T14" fmla="*/ 5716588 w 5752"/>
              <a:gd name="T15" fmla="*/ 511175 h 444"/>
              <a:gd name="T16" fmla="*/ 5829300 w 5752"/>
              <a:gd name="T17" fmla="*/ 488149 h 444"/>
              <a:gd name="T18" fmla="*/ 6164263 w 5752"/>
              <a:gd name="T19" fmla="*/ 381079 h 444"/>
              <a:gd name="T20" fmla="*/ 6326188 w 5752"/>
              <a:gd name="T21" fmla="*/ 374171 h 444"/>
              <a:gd name="T22" fmla="*/ 9131300 w 5752"/>
              <a:gd name="T23" fmla="*/ 374171 h 444"/>
              <a:gd name="T24" fmla="*/ 9120188 w 5752"/>
              <a:gd name="T25" fmla="*/ 10362 h 4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Freeform 29"/>
          <p:cNvSpPr>
            <a:spLocks/>
          </p:cNvSpPr>
          <p:nvPr/>
        </p:nvSpPr>
        <p:spPr bwMode="gray">
          <a:xfrm>
            <a:off x="-1588" y="-1588"/>
            <a:ext cx="9155113" cy="4940301"/>
          </a:xfrm>
          <a:custGeom>
            <a:avLst/>
            <a:gdLst>
              <a:gd name="T0" fmla="*/ 12700 w 5767"/>
              <a:gd name="T1" fmla="*/ 4900816 h 3128"/>
              <a:gd name="T2" fmla="*/ 4624388 w 5767"/>
              <a:gd name="T3" fmla="*/ 4899237 h 3128"/>
              <a:gd name="T4" fmla="*/ 4989513 w 5767"/>
              <a:gd name="T5" fmla="*/ 4772887 h 3128"/>
              <a:gd name="T6" fmla="*/ 5822950 w 5767"/>
              <a:gd name="T7" fmla="*/ 3885275 h 3128"/>
              <a:gd name="T8" fmla="*/ 6554788 w 5767"/>
              <a:gd name="T9" fmla="*/ 3529915 h 3128"/>
              <a:gd name="T10" fmla="*/ 9145588 w 5767"/>
              <a:gd name="T11" fmla="*/ 3529915 h 3128"/>
              <a:gd name="T12" fmla="*/ 9155113 w 5767"/>
              <a:gd name="T13" fmla="*/ 0 h 3128"/>
              <a:gd name="T14" fmla="*/ 0 w 5767"/>
              <a:gd name="T15" fmla="*/ 1579 h 3128"/>
              <a:gd name="T16" fmla="*/ 12700 w 5767"/>
              <a:gd name="T17" fmla="*/ 4900816 h 31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80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Freeform 28"/>
          <p:cNvSpPr>
            <a:spLocks/>
          </p:cNvSpPr>
          <p:nvPr/>
        </p:nvSpPr>
        <p:spPr bwMode="gray">
          <a:xfrm>
            <a:off x="0" y="0"/>
            <a:ext cx="9155113" cy="4333875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reeform 30"/>
          <p:cNvSpPr>
            <a:spLocks/>
          </p:cNvSpPr>
          <p:nvPr/>
        </p:nvSpPr>
        <p:spPr bwMode="gray">
          <a:xfrm>
            <a:off x="0" y="0"/>
            <a:ext cx="9153525" cy="1600200"/>
          </a:xfrm>
          <a:custGeom>
            <a:avLst/>
            <a:gdLst>
              <a:gd name="T0" fmla="*/ 0 w 5766"/>
              <a:gd name="T1" fmla="*/ 1600200 h 1008"/>
              <a:gd name="T2" fmla="*/ 2990850 w 5766"/>
              <a:gd name="T3" fmla="*/ 1600200 h 1008"/>
              <a:gd name="T4" fmla="*/ 3416300 w 5766"/>
              <a:gd name="T5" fmla="*/ 1462088 h 1008"/>
              <a:gd name="T6" fmla="*/ 4064000 w 5766"/>
              <a:gd name="T7" fmla="*/ 842963 h 1008"/>
              <a:gd name="T8" fmla="*/ 4591050 w 5766"/>
              <a:gd name="T9" fmla="*/ 711200 h 1008"/>
              <a:gd name="T10" fmla="*/ 9153525 w 5766"/>
              <a:gd name="T11" fmla="*/ 731838 h 1008"/>
              <a:gd name="T12" fmla="*/ 9140825 w 5766"/>
              <a:gd name="T13" fmla="*/ 0 h 1008"/>
              <a:gd name="T14" fmla="*/ 0 w 5766"/>
              <a:gd name="T15" fmla="*/ 3175 h 1008"/>
              <a:gd name="T16" fmla="*/ 0 w 5766"/>
              <a:gd name="T17" fmla="*/ 1600200 h 10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Freeform 27" descr="1"/>
          <p:cNvSpPr>
            <a:spLocks/>
          </p:cNvSpPr>
          <p:nvPr/>
        </p:nvSpPr>
        <p:spPr bwMode="gray">
          <a:xfrm>
            <a:off x="0" y="-9525"/>
            <a:ext cx="9170988" cy="1362075"/>
          </a:xfrm>
          <a:custGeom>
            <a:avLst/>
            <a:gdLst>
              <a:gd name="T0" fmla="*/ 0 w 5777"/>
              <a:gd name="T1" fmla="*/ 1362075 h 858"/>
              <a:gd name="T2" fmla="*/ 3057525 w 5777"/>
              <a:gd name="T3" fmla="*/ 1360488 h 858"/>
              <a:gd name="T4" fmla="*/ 3424238 w 5777"/>
              <a:gd name="T5" fmla="*/ 1258888 h 858"/>
              <a:gd name="T6" fmla="*/ 3983038 w 5777"/>
              <a:gd name="T7" fmla="*/ 750888 h 858"/>
              <a:gd name="T8" fmla="*/ 4714875 w 5777"/>
              <a:gd name="T9" fmla="*/ 619125 h 858"/>
              <a:gd name="T10" fmla="*/ 9164638 w 5777"/>
              <a:gd name="T11" fmla="*/ 615950 h 858"/>
              <a:gd name="T12" fmla="*/ 9170988 w 5777"/>
              <a:gd name="T13" fmla="*/ 0 h 858"/>
              <a:gd name="T14" fmla="*/ 0 w 5777"/>
              <a:gd name="T15" fmla="*/ 3175 h 858"/>
              <a:gd name="T16" fmla="*/ 0 w 5777"/>
              <a:gd name="T17" fmla="*/ 1362075 h 8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7" h="858">
                <a:moveTo>
                  <a:pt x="0" y="858"/>
                </a:moveTo>
                <a:lnTo>
                  <a:pt x="1926" y="857"/>
                </a:lnTo>
                <a:cubicBezTo>
                  <a:pt x="2067" y="857"/>
                  <a:pt x="2068" y="850"/>
                  <a:pt x="2157" y="793"/>
                </a:cubicBezTo>
                <a:lnTo>
                  <a:pt x="2509" y="473"/>
                </a:lnTo>
                <a:cubicBezTo>
                  <a:pt x="2644" y="406"/>
                  <a:pt x="2477" y="396"/>
                  <a:pt x="2970" y="390"/>
                </a:cubicBezTo>
                <a:lnTo>
                  <a:pt x="5773" y="388"/>
                </a:lnTo>
                <a:lnTo>
                  <a:pt x="5777" y="0"/>
                </a:lnTo>
                <a:lnTo>
                  <a:pt x="0" y="2"/>
                </a:lnTo>
                <a:lnTo>
                  <a:pt x="0" y="858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Freeform 37"/>
          <p:cNvSpPr>
            <a:spLocks/>
          </p:cNvSpPr>
          <p:nvPr/>
        </p:nvSpPr>
        <p:spPr bwMode="gray">
          <a:xfrm>
            <a:off x="3175" y="4562475"/>
            <a:ext cx="9131300" cy="511175"/>
          </a:xfrm>
          <a:custGeom>
            <a:avLst/>
            <a:gdLst>
              <a:gd name="T0" fmla="*/ 9120188 w 5752"/>
              <a:gd name="T1" fmla="*/ 10362 h 444"/>
              <a:gd name="T2" fmla="*/ 3887788 w 5752"/>
              <a:gd name="T3" fmla="*/ 9210 h 444"/>
              <a:gd name="T4" fmla="*/ 3725863 w 5752"/>
              <a:gd name="T5" fmla="*/ 16118 h 444"/>
              <a:gd name="T6" fmla="*/ 3451225 w 5752"/>
              <a:gd name="T7" fmla="*/ 107070 h 444"/>
              <a:gd name="T8" fmla="*/ 3248025 w 5752"/>
              <a:gd name="T9" fmla="*/ 146214 h 444"/>
              <a:gd name="T10" fmla="*/ 0 w 5752"/>
              <a:gd name="T11" fmla="*/ 137004 h 444"/>
              <a:gd name="T12" fmla="*/ 0 w 5752"/>
              <a:gd name="T13" fmla="*/ 511175 h 444"/>
              <a:gd name="T14" fmla="*/ 5716588 w 5752"/>
              <a:gd name="T15" fmla="*/ 511175 h 444"/>
              <a:gd name="T16" fmla="*/ 5829300 w 5752"/>
              <a:gd name="T17" fmla="*/ 488149 h 444"/>
              <a:gd name="T18" fmla="*/ 6164263 w 5752"/>
              <a:gd name="T19" fmla="*/ 381079 h 444"/>
              <a:gd name="T20" fmla="*/ 6326188 w 5752"/>
              <a:gd name="T21" fmla="*/ 374171 h 444"/>
              <a:gd name="T22" fmla="*/ 9131300 w 5752"/>
              <a:gd name="T23" fmla="*/ 374171 h 444"/>
              <a:gd name="T24" fmla="*/ 9120188 w 5752"/>
              <a:gd name="T25" fmla="*/ 10362 h 4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AutoShape 33"/>
          <p:cNvSpPr>
            <a:spLocks noChangeArrowheads="1"/>
          </p:cNvSpPr>
          <p:nvPr/>
        </p:nvSpPr>
        <p:spPr bwMode="gray">
          <a:xfrm>
            <a:off x="400050" y="4495800"/>
            <a:ext cx="1042988" cy="1042988"/>
          </a:xfrm>
          <a:prstGeom prst="roundRect">
            <a:avLst>
              <a:gd name="adj" fmla="val 10079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5486400" cy="147002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472113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21336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477000"/>
            <a:ext cx="3276600" cy="2476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" y="6477000"/>
            <a:ext cx="381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F78FFE-A864-4B9E-A89B-57FEAE07DB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26" name="Picture 2" descr="C:\Users\IKRAM\Desktop\New folder (4)\SaaS-Advantages.jpg"/>
          <p:cNvPicPr preferRelativeResize="0">
            <a:picLocks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/>
          <a:stretch/>
        </p:blipFill>
        <p:spPr bwMode="auto">
          <a:xfrm>
            <a:off x="400050" y="4495800"/>
            <a:ext cx="1042415" cy="1042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FFFF"/>
            </a:solidFill>
          </a:ln>
          <a:effectLst/>
          <a:extLst/>
        </p:spPr>
      </p:pic>
      <p:pic>
        <p:nvPicPr>
          <p:cNvPr id="3" name="Picture 2" descr="C:\Users\IKRAM\Desktop\New folder (4)\ppt\Business_Owner_Seminar_Imag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58" y="1752600"/>
            <a:ext cx="3418642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IKRAM\Desktop\New folder (4)\workforce-management.jpg"/>
          <p:cNvPicPr>
            <a:picLocks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4"/>
          <a:stretch/>
        </p:blipFill>
        <p:spPr bwMode="auto">
          <a:xfrm>
            <a:off x="2841625" y="4495800"/>
            <a:ext cx="1042416" cy="1042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FFFF"/>
            </a:solidFill>
          </a:ln>
          <a:effectLst/>
          <a:extLst/>
        </p:spPr>
      </p:pic>
      <p:pic>
        <p:nvPicPr>
          <p:cNvPr id="1027" name="Picture 3" descr="C:\Users\IKRAM\Desktop\images stock new\Business-Moves-Slowly.jpg"/>
          <p:cNvPicPr>
            <a:picLocks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47" y="4495800"/>
            <a:ext cx="1042416" cy="1042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FFFF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6139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44F8-5B4D-46F3-AB0D-073D1EBE84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1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B8D8C-681A-4EA3-95C3-2ED18DA78D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55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BE663-D7DB-45B6-A94B-777C02361A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035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C9D5B-B1E4-4102-B44A-A540754E04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664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5EB6A-0FAC-4855-80F5-9F172B82C1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78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60C9B-F400-4748-8ACB-2CA3A461F2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72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299B-C5C9-4EF4-B928-94C80A316C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391400" y="6532563"/>
            <a:ext cx="152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401DD-69A5-48B1-B379-D27DE3CAE1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600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9EDAB-A900-47DE-B890-3F9626C36E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72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D9831-F042-4784-A46F-473BF1BB56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87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F9366-6240-4986-9029-74BD07BE8D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98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67A3B-E113-4F76-A2AC-88E550DB9E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2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0EBB-3DB4-4087-AA35-D6B51AAB33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43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BC9CE-4BC1-4DE9-9AE4-38AFD5D55E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90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47"/>
          <p:cNvSpPr>
            <a:spLocks/>
          </p:cNvSpPr>
          <p:nvPr/>
        </p:nvSpPr>
        <p:spPr bwMode="gray">
          <a:xfrm>
            <a:off x="0" y="-85725"/>
            <a:ext cx="9174163" cy="704850"/>
          </a:xfrm>
          <a:custGeom>
            <a:avLst/>
            <a:gdLst>
              <a:gd name="T0" fmla="*/ 0 w 5779"/>
              <a:gd name="T1" fmla="*/ 693103 h 480"/>
              <a:gd name="T2" fmla="*/ 5176838 w 5779"/>
              <a:gd name="T3" fmla="*/ 694571 h 480"/>
              <a:gd name="T4" fmla="*/ 5456238 w 5779"/>
              <a:gd name="T5" fmla="*/ 682823 h 480"/>
              <a:gd name="T6" fmla="*/ 5973763 w 5779"/>
              <a:gd name="T7" fmla="*/ 461089 h 480"/>
              <a:gd name="T8" fmla="*/ 9174163 w 5779"/>
              <a:gd name="T9" fmla="*/ 461089 h 480"/>
              <a:gd name="T10" fmla="*/ 9170988 w 5779"/>
              <a:gd name="T11" fmla="*/ 0 h 480"/>
              <a:gd name="T12" fmla="*/ 0 w 5779"/>
              <a:gd name="T13" fmla="*/ 1468 h 480"/>
              <a:gd name="T14" fmla="*/ 0 w 5779"/>
              <a:gd name="T15" fmla="*/ 693103 h 4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79" h="480">
                <a:moveTo>
                  <a:pt x="0" y="472"/>
                </a:moveTo>
                <a:lnTo>
                  <a:pt x="3261" y="473"/>
                </a:lnTo>
                <a:cubicBezTo>
                  <a:pt x="3402" y="473"/>
                  <a:pt x="3356" y="480"/>
                  <a:pt x="3437" y="465"/>
                </a:cubicBezTo>
                <a:lnTo>
                  <a:pt x="3763" y="314"/>
                </a:lnTo>
                <a:lnTo>
                  <a:pt x="5779" y="314"/>
                </a:lnTo>
                <a:lnTo>
                  <a:pt x="5777" y="0"/>
                </a:lnTo>
                <a:lnTo>
                  <a:pt x="0" y="1"/>
                </a:lnTo>
                <a:lnTo>
                  <a:pt x="0" y="472"/>
                </a:ln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7" name="Freeform 46"/>
          <p:cNvSpPr>
            <a:spLocks/>
          </p:cNvSpPr>
          <p:nvPr/>
        </p:nvSpPr>
        <p:spPr bwMode="gray">
          <a:xfrm>
            <a:off x="-1588" y="1108075"/>
            <a:ext cx="9175751" cy="5749925"/>
          </a:xfrm>
          <a:custGeom>
            <a:avLst/>
            <a:gdLst>
              <a:gd name="T0" fmla="*/ 11113 w 5780"/>
              <a:gd name="T1" fmla="*/ 5740400 h 3622"/>
              <a:gd name="T2" fmla="*/ 9175751 w 5780"/>
              <a:gd name="T3" fmla="*/ 5749925 h 3622"/>
              <a:gd name="T4" fmla="*/ 9144001 w 5780"/>
              <a:gd name="T5" fmla="*/ 0 h 3622"/>
              <a:gd name="T6" fmla="*/ 0 w 5780"/>
              <a:gd name="T7" fmla="*/ 0 h 3622"/>
              <a:gd name="T8" fmla="*/ 11113 w 5780"/>
              <a:gd name="T9" fmla="*/ 5740400 h 36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8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1600200"/>
            <a:ext cx="8437562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2940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629400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2940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4046457F-B61E-4FBA-A4FB-8389D740BE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2" name="Freeform 73"/>
          <p:cNvSpPr>
            <a:spLocks/>
          </p:cNvSpPr>
          <p:nvPr/>
        </p:nvSpPr>
        <p:spPr bwMode="gray">
          <a:xfrm>
            <a:off x="3175" y="685800"/>
            <a:ext cx="9131300" cy="685800"/>
          </a:xfrm>
          <a:custGeom>
            <a:avLst/>
            <a:gdLst>
              <a:gd name="T0" fmla="*/ 9120188 w 5752"/>
              <a:gd name="T1" fmla="*/ 13901 h 444"/>
              <a:gd name="T2" fmla="*/ 3887788 w 5752"/>
              <a:gd name="T3" fmla="*/ 12357 h 444"/>
              <a:gd name="T4" fmla="*/ 3725863 w 5752"/>
              <a:gd name="T5" fmla="*/ 21624 h 444"/>
              <a:gd name="T6" fmla="*/ 3451225 w 5752"/>
              <a:gd name="T7" fmla="*/ 143647 h 444"/>
              <a:gd name="T8" fmla="*/ 3248025 w 5752"/>
              <a:gd name="T9" fmla="*/ 196164 h 444"/>
              <a:gd name="T10" fmla="*/ 0 w 5752"/>
              <a:gd name="T11" fmla="*/ 183807 h 444"/>
              <a:gd name="T12" fmla="*/ 0 w 5752"/>
              <a:gd name="T13" fmla="*/ 685800 h 444"/>
              <a:gd name="T14" fmla="*/ 5716588 w 5752"/>
              <a:gd name="T15" fmla="*/ 685800 h 444"/>
              <a:gd name="T16" fmla="*/ 5829300 w 5752"/>
              <a:gd name="T17" fmla="*/ 654908 h 444"/>
              <a:gd name="T18" fmla="*/ 6164263 w 5752"/>
              <a:gd name="T19" fmla="*/ 511261 h 444"/>
              <a:gd name="T20" fmla="*/ 6326188 w 5752"/>
              <a:gd name="T21" fmla="*/ 501993 h 444"/>
              <a:gd name="T22" fmla="*/ 9131300 w 5752"/>
              <a:gd name="T23" fmla="*/ 501993 h 444"/>
              <a:gd name="T24" fmla="*/ 9120188 w 5752"/>
              <a:gd name="T25" fmla="*/ 13901 h 4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3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361950" y="773113"/>
            <a:ext cx="8401050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1034" name="Group 74"/>
          <p:cNvGrpSpPr>
            <a:grpSpLocks/>
          </p:cNvGrpSpPr>
          <p:nvPr/>
        </p:nvGrpSpPr>
        <p:grpSpPr bwMode="auto">
          <a:xfrm>
            <a:off x="7581488" y="457200"/>
            <a:ext cx="1251361" cy="576263"/>
            <a:chOff x="851" y="2886"/>
            <a:chExt cx="1350" cy="621"/>
          </a:xfrm>
        </p:grpSpPr>
        <p:sp>
          <p:nvSpPr>
            <p:cNvPr id="1036" name="AutoShape 76"/>
            <p:cNvSpPr>
              <a:spLocks noChangeArrowheads="1"/>
            </p:cNvSpPr>
            <p:nvPr/>
          </p:nvSpPr>
          <p:spPr bwMode="gray">
            <a:xfrm>
              <a:off x="851" y="2886"/>
              <a:ext cx="621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18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37" name="AutoShape 77"/>
            <p:cNvSpPr>
              <a:spLocks noChangeArrowheads="1"/>
            </p:cNvSpPr>
            <p:nvPr/>
          </p:nvSpPr>
          <p:spPr bwMode="gray">
            <a:xfrm>
              <a:off x="1580" y="2886"/>
              <a:ext cx="621" cy="621"/>
            </a:xfrm>
            <a:prstGeom prst="roundRect">
              <a:avLst>
                <a:gd name="adj" fmla="val 10079"/>
              </a:avLst>
            </a:prstGeom>
            <a:blipFill dpi="0" rotWithShape="1">
              <a:blip r:embed="rId19"/>
              <a:srcRect/>
              <a:stretch>
                <a:fillRect/>
              </a:stretch>
            </a:blipFill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pic>
        <p:nvPicPr>
          <p:cNvPr id="14" name="Picture 2" descr="C:\Users\IKRAM\Desktop\New folder (4)\SaaS-Advantages.jpg"/>
          <p:cNvPicPr preferRelativeResize="0">
            <a:picLocks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42" y="477080"/>
            <a:ext cx="576072" cy="576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FFFFFF"/>
            </a:solidFill>
          </a:ln>
          <a:effectLst/>
          <a:extLst/>
        </p:spPr>
      </p:pic>
      <p:pic>
        <p:nvPicPr>
          <p:cNvPr id="2" name="Picture 2" descr="C:\Users\IKRAM\Desktop\New folder (4)\download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6351896"/>
            <a:ext cx="130628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B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67" y="762000"/>
            <a:ext cx="2426479" cy="7750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537049"/>
            <a:ext cx="54198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Starting Your Own Virtual Accounting Company – Session 1: Systems &amp; Technologies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6720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Bwater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71" y="76200"/>
            <a:ext cx="543822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528857" cy="800060"/>
          </a:xfrm>
        </p:spPr>
        <p:txBody>
          <a:bodyPr/>
          <a:lstStyle/>
          <a:p>
            <a:r>
              <a:rPr lang="en-US" sz="2800" dirty="0" smtClean="0"/>
              <a:t>Workflow Management System: Cloud9 Workflow	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86686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Provider:  PaperlessOvernight.net</a:t>
            </a:r>
          </a:p>
          <a:p>
            <a:pPr lvl="1"/>
            <a:endParaRPr lang="en-US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89461359"/>
              </p:ext>
            </p:extLst>
          </p:nvPr>
        </p:nvGraphicFramePr>
        <p:xfrm>
          <a:off x="175146" y="2590800"/>
          <a:ext cx="8054454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53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Bwater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71" y="76200"/>
            <a:ext cx="543822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528857" cy="800060"/>
          </a:xfrm>
        </p:spPr>
        <p:txBody>
          <a:bodyPr/>
          <a:lstStyle/>
          <a:p>
            <a:r>
              <a:rPr lang="en-US" sz="2800" dirty="0" smtClean="0"/>
              <a:t>Workflow Management System: Cloud9 Workflow</a:t>
            </a:r>
            <a:endParaRPr lang="en-US" sz="28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2017396"/>
              </p:ext>
            </p:extLst>
          </p:nvPr>
        </p:nvGraphicFramePr>
        <p:xfrm>
          <a:off x="457200" y="2438400"/>
          <a:ext cx="8077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9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Bwater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71" y="76200"/>
            <a:ext cx="543822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528857" cy="800060"/>
          </a:xfrm>
        </p:spPr>
        <p:txBody>
          <a:bodyPr/>
          <a:lstStyle/>
          <a:p>
            <a:r>
              <a:rPr lang="en-US" sz="2800" dirty="0" smtClean="0"/>
              <a:t>WorkFlow Management System: Home Page	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86686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52885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Bwater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71" y="76200"/>
            <a:ext cx="543822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528857" cy="800060"/>
          </a:xfrm>
        </p:spPr>
        <p:txBody>
          <a:bodyPr/>
          <a:lstStyle/>
          <a:p>
            <a:r>
              <a:rPr lang="en-US" sz="2800" dirty="0" smtClean="0"/>
              <a:t>WorkFlow Management System: Document 	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86686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dirty="0" smtClean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343" y="1876661"/>
            <a:ext cx="6434157" cy="482193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86" y="1866860"/>
            <a:ext cx="3257043" cy="4905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727" y="4419600"/>
            <a:ext cx="590873" cy="30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47563" y="5334000"/>
            <a:ext cx="28607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74673" y="6172200"/>
            <a:ext cx="28607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Bwater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71" y="76200"/>
            <a:ext cx="543822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528857" cy="800060"/>
          </a:xfrm>
        </p:spPr>
        <p:txBody>
          <a:bodyPr/>
          <a:lstStyle/>
          <a:p>
            <a:r>
              <a:rPr lang="en-US" sz="2800" dirty="0"/>
              <a:t>WorkFlow Management System: </a:t>
            </a:r>
            <a:r>
              <a:rPr lang="en-US" sz="2800" dirty="0" smtClean="0"/>
              <a:t>Other Features	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2133600"/>
            <a:ext cx="723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Other Features in PaperlessOvernight.net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Repetitive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Search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Error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Correspondence (Permanent) &amp; Payroll (Confidential)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769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Bwater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49" y="152400"/>
            <a:ext cx="543822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909859"/>
            <a:ext cx="8401050" cy="674687"/>
          </a:xfrm>
        </p:spPr>
        <p:txBody>
          <a:bodyPr/>
          <a:lstStyle/>
          <a:p>
            <a:r>
              <a:rPr lang="en-US" sz="2800" dirty="0" smtClean="0"/>
              <a:t>Other Applications	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34143" y="1573173"/>
            <a:ext cx="723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Other Applications to Consider: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 Entry:  		SpringAhead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CRM:			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Import Tool:		Zed 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Electronic Bill Pay:	Bill.com; Bill &amp; 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Electronic Banking:	Intuit Bank Feeds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786856"/>
            <a:ext cx="6115050" cy="674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Q&amp;A</a:t>
            </a:r>
            <a:endParaRPr lang="en-US" sz="3200" kern="0" dirty="0"/>
          </a:p>
        </p:txBody>
      </p:sp>
      <p:pic>
        <p:nvPicPr>
          <p:cNvPr id="6" name="Picture 5" descr="QB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67" y="762000"/>
            <a:ext cx="2426479" cy="775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Bwater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71" y="76200"/>
            <a:ext cx="543822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926919"/>
            <a:ext cx="8401050" cy="674687"/>
          </a:xfrm>
        </p:spPr>
        <p:txBody>
          <a:bodyPr/>
          <a:lstStyle/>
          <a:p>
            <a:r>
              <a:rPr lang="en-US" sz="2800" dirty="0" smtClean="0"/>
              <a:t>Setting Up Your Home Office: Equipment	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70681" y="1828800"/>
            <a:ext cx="7239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Home Office Equipment: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Computer (Laptop)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Dual Monitors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Scanner &amp;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Speed Internet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Get </a:t>
            </a:r>
            <a:r>
              <a:rPr lang="en-US" dirty="0"/>
              <a:t>the fastest speed available.  Avoid satellite </a:t>
            </a:r>
            <a:r>
              <a:rPr lang="en-US" dirty="0" smtClean="0"/>
              <a:t>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Headset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Optional: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Wireless Keyboard &amp; Mouse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Portable Office/ Ready to Go Bag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Bwater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71" y="76200"/>
            <a:ext cx="543822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6271" y="1339056"/>
            <a:ext cx="8401050" cy="674687"/>
          </a:xfrm>
        </p:spPr>
        <p:txBody>
          <a:bodyPr/>
          <a:lstStyle/>
          <a:p>
            <a:r>
              <a:rPr lang="en-US" sz="2800" dirty="0" smtClean="0"/>
              <a:t>Setting Up Your Home Office: Back Up Plan	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6271" y="16764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/>
              <a:t>What if your internet goes down, power goes out, or construction outside your home office window??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Have a Back-up Plan!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Wireless Hotspot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Know your local internet options for your backup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Scout out local coffee shops, libraries, and friends houses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service do they use?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there areas you can work there on confidential client call?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Bwater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71" y="76200"/>
            <a:ext cx="543822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528857" cy="800060"/>
          </a:xfrm>
        </p:spPr>
        <p:txBody>
          <a:bodyPr/>
          <a:lstStyle/>
          <a:p>
            <a:r>
              <a:rPr lang="en-US" sz="2800" dirty="0" smtClean="0"/>
              <a:t>Setting Up Your Home Office: Equipment Maintenance	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54615" y="2130028"/>
            <a:ext cx="723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 to Date Malware / Anti-Virus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Hard Schedule Monthly on Your Calendar Computer Clean-up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Regular Scans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Remove Unused/Temporary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Status of Anti-Virus/ Malware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Hard Schedule Monthly on Your Calendar Computer Backups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Save task list, contacts, documents on your local computer to Cloud9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Bwater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71" y="76200"/>
            <a:ext cx="543822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528857" cy="800060"/>
          </a:xfrm>
        </p:spPr>
        <p:txBody>
          <a:bodyPr/>
          <a:lstStyle/>
          <a:p>
            <a:r>
              <a:rPr lang="en-US" sz="2800" dirty="0" smtClean="0"/>
              <a:t>Communication Tools: Phone System	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477066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Recommended Phone System:  VOIP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My current provider:  Vonage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Features of VOIP: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Hard Line – Use Fee Software Download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Mic/Speaker Options – Laptop, USB Headset, Wireless, Bluetooth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Anytime/anywhere w/ internet access/laptop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Routing to Cell Phone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Consistent company numbers + Main line w/ extensions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Easy to add/remove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Voicemail to email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Conferencing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Unlimited local/long distance.  No hidden cost. No contract term.  $19.95/line/month.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Easy to add/remove users</a:t>
            </a:r>
          </a:p>
        </p:txBody>
      </p:sp>
    </p:spTree>
    <p:extLst>
      <p:ext uri="{BB962C8B-B14F-4D97-AF65-F5344CB8AC3E}">
        <p14:creationId xmlns:p14="http://schemas.microsoft.com/office/powerpoint/2010/main" val="44906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Bwater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71" y="76200"/>
            <a:ext cx="543822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528857" cy="800060"/>
          </a:xfrm>
        </p:spPr>
        <p:txBody>
          <a:bodyPr/>
          <a:lstStyle/>
          <a:p>
            <a:r>
              <a:rPr lang="en-US" sz="2800" dirty="0" smtClean="0"/>
              <a:t>Communication Tools: Email	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2027872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Worksite email that can add staff users as you 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My current provider:  Rackspace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Email Management Recommendation:  Outlook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Tasks, Calendar, Scheduling</a:t>
            </a:r>
          </a:p>
        </p:txBody>
      </p:sp>
    </p:spTree>
    <p:extLst>
      <p:ext uri="{BB962C8B-B14F-4D97-AF65-F5344CB8AC3E}">
        <p14:creationId xmlns:p14="http://schemas.microsoft.com/office/powerpoint/2010/main" val="25613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Bwater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71" y="76200"/>
            <a:ext cx="543822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528857" cy="800060"/>
          </a:xfrm>
        </p:spPr>
        <p:txBody>
          <a:bodyPr/>
          <a:lstStyle/>
          <a:p>
            <a:r>
              <a:rPr lang="en-US" sz="2800" dirty="0" smtClean="0"/>
              <a:t>Communication Tools: Fax	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703298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Recommended Fax System:  E-Fax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My current provider:  MaxEmail / Vonage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Features of E-Fax: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Hard Line – Use Fee Software Download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Faxes Received in Email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Client can auto program fax to our document management site</a:t>
            </a:r>
          </a:p>
        </p:txBody>
      </p:sp>
    </p:spTree>
    <p:extLst>
      <p:ext uri="{BB962C8B-B14F-4D97-AF65-F5344CB8AC3E}">
        <p14:creationId xmlns:p14="http://schemas.microsoft.com/office/powerpoint/2010/main" val="34688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Bwater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71" y="76200"/>
            <a:ext cx="543822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528857" cy="800060"/>
          </a:xfrm>
        </p:spPr>
        <p:txBody>
          <a:bodyPr/>
          <a:lstStyle/>
          <a:p>
            <a:r>
              <a:rPr lang="en-US" sz="2800" dirty="0" smtClean="0"/>
              <a:t>Communication Tools: Online Meetings	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866860"/>
            <a:ext cx="723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Recommended Provider:  GoToMeeting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Features: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 Sharing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Change Screen View/Presenter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Phone Conferencing (Dial in or Mic/Speakers)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Video Conferencing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Recording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Chat</a:t>
            </a:r>
          </a:p>
        </p:txBody>
      </p:sp>
    </p:spTree>
    <p:extLst>
      <p:ext uri="{BB962C8B-B14F-4D97-AF65-F5344CB8AC3E}">
        <p14:creationId xmlns:p14="http://schemas.microsoft.com/office/powerpoint/2010/main" val="274832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Bwater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71" y="76200"/>
            <a:ext cx="543822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528857" cy="800060"/>
          </a:xfrm>
        </p:spPr>
        <p:txBody>
          <a:bodyPr/>
          <a:lstStyle/>
          <a:p>
            <a:r>
              <a:rPr lang="en-US" sz="2800" dirty="0" smtClean="0"/>
              <a:t>Accounting Software/Hosted Server	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86686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QBOnline vs QB Desktop vs Client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QB Desktop current provider:  Cloud9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Cloud9 Beyond QB Hosting: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Integrated Apps Hosting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Document Storage &amp; Sharing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Permanent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Shared Staff Files at Tiered Levels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Hosting by Tax CPA’s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Copy/Paste To/From Local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Printing to Local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Storage of ALL items from Local in the event of computer issues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33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C1D0DD"/>
      </a:lt1>
      <a:dk2>
        <a:srgbClr val="335175"/>
      </a:dk2>
      <a:lt2>
        <a:srgbClr val="7C92B6"/>
      </a:lt2>
      <a:accent1>
        <a:srgbClr val="4B93D5"/>
      </a:accent1>
      <a:accent2>
        <a:srgbClr val="65B737"/>
      </a:accent2>
      <a:accent3>
        <a:srgbClr val="DDE4EB"/>
      </a:accent3>
      <a:accent4>
        <a:srgbClr val="000000"/>
      </a:accent4>
      <a:accent5>
        <a:srgbClr val="B1C8E7"/>
      </a:accent5>
      <a:accent6>
        <a:srgbClr val="5BA631"/>
      </a:accent6>
      <a:hlink>
        <a:srgbClr val="CF9F49"/>
      </a:hlink>
      <a:folHlink>
        <a:srgbClr val="C382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C1D0DD"/>
    </a:lt1>
    <a:dk2>
      <a:srgbClr val="335175"/>
    </a:dk2>
    <a:lt2>
      <a:srgbClr val="7C92B6"/>
    </a:lt2>
    <a:accent1>
      <a:srgbClr val="4B93D5"/>
    </a:accent1>
    <a:accent2>
      <a:srgbClr val="65B737"/>
    </a:accent2>
    <a:accent3>
      <a:srgbClr val="DDE4EB"/>
    </a:accent3>
    <a:accent4>
      <a:srgbClr val="000000"/>
    </a:accent4>
    <a:accent5>
      <a:srgbClr val="B1C8E7"/>
    </a:accent5>
    <a:accent6>
      <a:srgbClr val="5BA631"/>
    </a:accent6>
    <a:hlink>
      <a:srgbClr val="CF9F49"/>
    </a:hlink>
    <a:folHlink>
      <a:srgbClr val="C382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9174</TotalTime>
  <Words>569</Words>
  <Application>Microsoft Office PowerPoint</Application>
  <PresentationFormat>On-screen Show (4:3)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Default Design</vt:lpstr>
      <vt:lpstr>PowerPoint Presentation</vt:lpstr>
      <vt:lpstr>Setting Up Your Home Office: Equipment </vt:lpstr>
      <vt:lpstr>Setting Up Your Home Office: Back Up Plan </vt:lpstr>
      <vt:lpstr>Setting Up Your Home Office: Equipment Maintenance </vt:lpstr>
      <vt:lpstr>Communication Tools: Phone System </vt:lpstr>
      <vt:lpstr>Communication Tools: Email </vt:lpstr>
      <vt:lpstr>Communication Tools: Fax </vt:lpstr>
      <vt:lpstr>Communication Tools: Online Meetings </vt:lpstr>
      <vt:lpstr>Accounting Software/Hosted Server </vt:lpstr>
      <vt:lpstr>Workflow Management System: Cloud9 Workflow </vt:lpstr>
      <vt:lpstr>Workflow Management System: Cloud9 Workflow</vt:lpstr>
      <vt:lpstr>WorkFlow Management System: Home Page </vt:lpstr>
      <vt:lpstr>WorkFlow Management System: Document  </vt:lpstr>
      <vt:lpstr>WorkFlow Management System: Other Features </vt:lpstr>
      <vt:lpstr>Other Applications </vt:lpstr>
      <vt:lpstr>PowerPoint Presentation</vt:lpstr>
    </vt:vector>
  </TitlesOfParts>
  <Company>Guild Design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 Template</dc:title>
  <dc:creator>www.themegallery.com</dc:creator>
  <cp:lastModifiedBy>Kim</cp:lastModifiedBy>
  <cp:revision>602</cp:revision>
  <dcterms:created xsi:type="dcterms:W3CDTF">2007-12-18T03:41:25Z</dcterms:created>
  <dcterms:modified xsi:type="dcterms:W3CDTF">2015-07-29T16:53:40Z</dcterms:modified>
</cp:coreProperties>
</file>